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4" r:id="rId1"/>
  </p:sldMasterIdLst>
  <p:sldIdLst>
    <p:sldId id="256" r:id="rId2"/>
    <p:sldId id="257" r:id="rId3"/>
    <p:sldId id="258" r:id="rId4"/>
    <p:sldId id="268" r:id="rId5"/>
    <p:sldId id="260" r:id="rId6"/>
    <p:sldId id="263" r:id="rId7"/>
    <p:sldId id="261" r:id="rId8"/>
    <p:sldId id="265" r:id="rId9"/>
    <p:sldId id="266" r:id="rId10"/>
    <p:sldId id="270" r:id="rId11"/>
    <p:sldId id="276" r:id="rId12"/>
    <p:sldId id="280" r:id="rId13"/>
    <p:sldId id="272" r:id="rId14"/>
    <p:sldId id="291" r:id="rId15"/>
    <p:sldId id="288" r:id="rId16"/>
    <p:sldId id="292" r:id="rId17"/>
    <p:sldId id="294" r:id="rId18"/>
    <p:sldId id="296" r:id="rId19"/>
    <p:sldId id="298" r:id="rId20"/>
    <p:sldId id="300" r:id="rId21"/>
    <p:sldId id="302" r:id="rId22"/>
    <p:sldId id="304" r:id="rId23"/>
    <p:sldId id="308" r:id="rId24"/>
    <p:sldId id="310" r:id="rId25"/>
    <p:sldId id="328" r:id="rId26"/>
    <p:sldId id="312" r:id="rId27"/>
    <p:sldId id="314" r:id="rId28"/>
    <p:sldId id="320" r:id="rId29"/>
    <p:sldId id="322" r:id="rId30"/>
    <p:sldId id="324" r:id="rId31"/>
    <p:sldId id="326" r:id="rId32"/>
    <p:sldId id="331" r:id="rId33"/>
    <p:sldId id="333" r:id="rId34"/>
    <p:sldId id="335" r:id="rId35"/>
    <p:sldId id="337" r:id="rId36"/>
    <p:sldId id="342" r:id="rId37"/>
    <p:sldId id="344" r:id="rId38"/>
    <p:sldId id="346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 Navarro" initials="DN" lastIdx="1" clrIdx="0">
    <p:extLst>
      <p:ext uri="{19B8F6BF-5375-455C-9EA6-DF929625EA0E}">
        <p15:presenceInfo xmlns:p15="http://schemas.microsoft.com/office/powerpoint/2012/main" userId="b4cda3d0fba796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38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888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281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1882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392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591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204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666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257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3757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70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677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21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601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6350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680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969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3449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88" r:id="rId14"/>
    <p:sldLayoutId id="2147483989" r:id="rId15"/>
    <p:sldLayoutId id="2147483990" r:id="rId16"/>
    <p:sldLayoutId id="214748399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hyperlink" Target="http://lignux.com/captura-de-datos-en-python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hyperlink" Target="http://lignux.com/captura-de-datos-en-python" TargetMode="Externa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hyperlink" Target="http://lignux.com/captura-de-datos-en-python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microsoft.com/office/2017/06/relationships/model3d" Target="../media/model3d2.glb"/><Relationship Id="rId5" Type="http://schemas.openxmlformats.org/officeDocument/2006/relationships/image" Target="../media/image3.png"/><Relationship Id="rId4" Type="http://schemas.microsoft.com/office/2017/06/relationships/model3d" Target="../media/model3d1.glb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4" Type="http://schemas.openxmlformats.org/officeDocument/2006/relationships/image" Target="../media/image10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1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F6A55-D97A-482B-A762-DE0F9E382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622851"/>
            <a:ext cx="9001462" cy="2887111"/>
          </a:xfrm>
        </p:spPr>
        <p:txBody>
          <a:bodyPr>
            <a:normAutofit/>
          </a:bodyPr>
          <a:lstStyle/>
          <a:p>
            <a:r>
              <a:rPr lang="pt-BR" sz="3600" dirty="0"/>
              <a:t>Centro de tecnologia - ufc</a:t>
            </a:r>
            <a:br>
              <a:rPr lang="pt-BR" sz="4400" dirty="0"/>
            </a:br>
            <a:r>
              <a:rPr lang="pt-BR" sz="2400" dirty="0"/>
              <a:t>CURSO DE ENGENHARIA MECÂNICA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4A3369-B6CF-452F-B139-9219AB400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869635"/>
            <a:ext cx="9001462" cy="2504661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Apresentação de Trabalho de Conclusão de Curso</a:t>
            </a:r>
          </a:p>
          <a:p>
            <a:r>
              <a:rPr lang="pt-BR" dirty="0"/>
              <a:t>Aluno: Davi Arruda Navarro Albuquerque</a:t>
            </a:r>
          </a:p>
          <a:p>
            <a:r>
              <a:rPr lang="pt-BR" dirty="0"/>
              <a:t>Matrícula: 356329</a:t>
            </a:r>
          </a:p>
          <a:p>
            <a:r>
              <a:rPr lang="pt-BR" dirty="0"/>
              <a:t>Orientadora: Prof. Dra. Maria Alexsandra de Sousa Rios</a:t>
            </a:r>
          </a:p>
          <a:p>
            <a:r>
              <a:rPr lang="pt-BR" dirty="0"/>
              <a:t>Banca: Prof. Dr. William Magalhães Barcellos / Prof. Dr. Paulo Alexandre Costa Rocha</a:t>
            </a:r>
          </a:p>
          <a:p>
            <a:endParaRPr lang="pt-BR" dirty="0"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62716692-A09A-42C7-BC1F-DC5542C4C6C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9710" y="622851"/>
            <a:ext cx="1192579" cy="143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0D05876-4569-40F8-A2F0-192C0FDFCDC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83128" y="2088319"/>
                <a:ext cx="5944176" cy="370288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pt-BR" sz="3200" dirty="0"/>
                  <a:t>Equações do Ciclo Rankine ideal</a:t>
                </a:r>
              </a:p>
              <a:p>
                <a:r>
                  <a:rPr lang="pt-BR" sz="2300" dirty="0"/>
                  <a:t>Transformação 1 </a:t>
                </a:r>
                <a:r>
                  <a:rPr lang="pt-BR" sz="2300" dirty="0">
                    <a:sym typeface="Wingdings" panose="05000000000000000000" pitchFamily="2" charset="2"/>
                  </a:rPr>
                  <a:t> 2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</m:acc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r>
                      <a:rPr lang="pt-BR" sz="2300" b="1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acc>
                    <m:d>
                      <m:d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300" dirty="0">
                    <a:effectLst/>
                  </a:rPr>
                  <a:t>    </a:t>
                </a:r>
                <a:endParaRPr lang="pt-BR" sz="2300" dirty="0">
                  <a:sym typeface="Wingdings" panose="05000000000000000000" pitchFamily="2" charset="2"/>
                </a:endParaRPr>
              </a:p>
              <a:p>
                <a:r>
                  <a:rPr lang="pt-BR" sz="2300" dirty="0">
                    <a:sym typeface="Wingdings" panose="05000000000000000000" pitchFamily="2" charset="2"/>
                  </a:rPr>
                  <a:t>Transformação 2  3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</m:acc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𝐜</m:t>
                        </m:r>
                      </m:sub>
                    </m:sSub>
                    <m:r>
                      <a:rPr lang="pt-BR" sz="2300" b="1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acc>
                    <m:r>
                      <a:rPr lang="pt-BR" sz="2300" b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pt-BR" sz="2300" b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300" dirty="0">
                    <a:effectLst/>
                  </a:rPr>
                  <a:t> </a:t>
                </a:r>
              </a:p>
              <a:p>
                <a:r>
                  <a:rPr lang="pt-BR" sz="2300" dirty="0">
                    <a:effectLst/>
                  </a:rPr>
                  <a:t>Transformação 3 </a:t>
                </a:r>
                <a:r>
                  <a:rPr lang="pt-BR" sz="2300" dirty="0">
                    <a:effectLst/>
                    <a:sym typeface="Wingdings" panose="05000000000000000000" pitchFamily="2" charset="2"/>
                  </a:rPr>
                  <a:t> 4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300" b="1" i="1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300" dirty="0">
                  <a:effectLst/>
                </a:endParaRPr>
              </a:p>
              <a:p>
                <a:r>
                  <a:rPr lang="pt-BR" sz="2300" dirty="0">
                    <a:effectLst/>
                  </a:rPr>
                  <a:t>Transformação 4 </a:t>
                </a:r>
                <a:r>
                  <a:rPr lang="pt-BR" sz="2300" dirty="0">
                    <a:effectLst/>
                    <a:sym typeface="Wingdings" panose="05000000000000000000" pitchFamily="2" charset="2"/>
                  </a:rPr>
                  <a:t> 1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r>
                      <a:rPr lang="pt-BR" sz="2300" b="1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300" dirty="0"/>
              </a:p>
              <a:p>
                <a:r>
                  <a:rPr lang="pt-BR" sz="2300" dirty="0"/>
                  <a:t>Eficiência térmica </a:t>
                </a:r>
                <a:r>
                  <a:rPr lang="pt-BR" sz="23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pt-BR" sz="3100" b="1" i="1">
                        <a:effectLst/>
                        <a:latin typeface="Cambria Math" panose="02040503050406030204" pitchFamily="18" charset="0"/>
                      </a:rPr>
                      <m:t>𝜼</m:t>
                    </m:r>
                    <m:r>
                      <a:rPr lang="pt-BR" sz="3100" b="1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31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pt-BR" sz="3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1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pt-BR" sz="31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acc>
                              <m:accPr>
                                <m:chr m:val="̇"/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3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</m:acc>
                          </m:den>
                        </m:f>
                        <m:r>
                          <a:rPr lang="pt-BR" sz="3100" b="1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pt-BR" sz="3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1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pt-BR" sz="31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acc>
                              <m:accPr>
                                <m:chr m:val="̇"/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3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</m:acc>
                          </m:den>
                        </m:f>
                      </m:num>
                      <m:den>
                        <m:f>
                          <m:f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pt-BR" sz="3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1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pt-BR" sz="31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acc>
                              <m:accPr>
                                <m:chr m:val="̇"/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3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</m:acc>
                          </m:den>
                        </m:f>
                      </m:den>
                    </m:f>
                  </m:oMath>
                </a14:m>
                <a:r>
                  <a:rPr lang="pt-BR" sz="31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1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3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pt-BR" sz="3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3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pt-BR" sz="3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pt-BR" sz="3100" b="1" i="1">
                            <a:effectLst/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pt-BR" sz="3100" b="1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pt-BR" sz="3100" b="1" i="1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sz="3100" b="1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den>
                    </m:f>
                  </m:oMath>
                </a14:m>
                <a:endParaRPr lang="pt-BR" sz="31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0D05876-4569-40F8-A2F0-192C0FDFC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3128" y="2088319"/>
                <a:ext cx="5944176" cy="3702881"/>
              </a:xfrm>
              <a:blipFill>
                <a:blip r:embed="rId3"/>
                <a:stretch>
                  <a:fillRect l="-1333" t="-14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3FE1188B-9E1C-4E8B-8032-AA9D397F8C6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718851" y="2088319"/>
                <a:ext cx="4548705" cy="370288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pt-BR" sz="2300" dirty="0">
                    <a:sym typeface="Wingdings" panose="05000000000000000000" pitchFamily="2" charset="2"/>
                  </a:rPr>
                  <a:t>Suposições em relação à 1° Lei: </a:t>
                </a:r>
                <a:endParaRPr lang="pt-BR" sz="2300" i="1" dirty="0">
                  <a:effectLst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𝐝𝐄</m:t>
                        </m:r>
                      </m:num>
                      <m:den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𝐝𝐭</m:t>
                        </m:r>
                      </m:den>
                    </m:f>
                    <m:r>
                      <a:rPr lang="pt-BR" sz="2300" b="1">
                        <a:effectLst/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𝐯𝐜</m:t>
                            </m:r>
                            <m:r>
                              <a:rPr lang="pt-BR" sz="2300" b="1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acc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2300" b="1">
                        <a:effectLst/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𝐯𝐜</m:t>
                            </m:r>
                          </m:sub>
                        </m:sSub>
                      </m:e>
                    </m:acc>
                    <m:r>
                      <a:rPr lang="pt-BR" sz="2300" b="1">
                        <a:effectLst/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3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3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pt-BR" sz="2300" b="1" smtClean="0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sz="23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pt-BR" sz="23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3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b>
                                    <m:r>
                                      <a:rPr lang="pt-BR" sz="23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23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pt-BR" sz="23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3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b>
                                    <m:r>
                                      <a:rPr lang="pt-BR" sz="23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pt-BR" sz="23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  <m:r>
                          <a:rPr lang="pt-BR" sz="2300" b="1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𝐠</m:t>
                        </m:r>
                        <m:d>
                          <m:d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3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𝐙</m:t>
                                </m:r>
                              </m:e>
                              <m:sub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3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𝐙</m:t>
                                </m:r>
                              </m:e>
                              <m:sub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pt-BR" sz="23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𝐝𝐄</m:t>
                        </m:r>
                      </m:num>
                      <m:den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𝐝𝐭</m:t>
                        </m:r>
                      </m:den>
                    </m:f>
                  </m:oMath>
                </a14:m>
                <a:r>
                  <a:rPr lang="pt-BR" sz="2300" dirty="0"/>
                  <a:t> = 0 (Estado estacionário)</a:t>
                </a:r>
              </a:p>
              <a:p>
                <a:r>
                  <a:rPr lang="pt-BR" sz="23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num>
                      <m:den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pt-BR" sz="2300" dirty="0"/>
                  <a:t> =0  ,   </a:t>
                </a:r>
                <a14:m>
                  <m:oMath xmlns:m="http://schemas.openxmlformats.org/officeDocument/2006/math"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𝐙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𝐙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pt-BR" sz="2300" b="1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300" b="1" i="1" smtClean="0">
                        <a:effectLst/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pt-BR" sz="2300" dirty="0"/>
                  <a:t> (Variações de energias cinética e potencial desprezíveis)</a:t>
                </a:r>
              </a:p>
              <a:p>
                <a:r>
                  <a:rPr lang="pt-BR" sz="2300" dirty="0"/>
                  <a:t>Para  caldeiras e condensadores: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</m:oMath>
                </a14:m>
                <a:r>
                  <a:rPr lang="pt-BR" sz="2300" dirty="0"/>
                  <a:t> = 0</a:t>
                </a:r>
              </a:p>
              <a:p>
                <a:r>
                  <a:rPr lang="pt-BR" sz="2300" dirty="0"/>
                  <a:t>Para bombas e turbinas: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pt-BR" sz="23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pt-BR" sz="2300" dirty="0"/>
                  <a:t>= 0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3FE1188B-9E1C-4E8B-8032-AA9D397F8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718851" y="2088319"/>
                <a:ext cx="4548705" cy="3702881"/>
              </a:xfrm>
              <a:blipFill>
                <a:blip r:embed="rId5"/>
                <a:stretch>
                  <a:fillRect l="-804" t="-118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8846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3FE1188B-9E1C-4E8B-8032-AA9D397F8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4" y="2520118"/>
            <a:ext cx="5106004" cy="3702881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Em todas as equações ao lado, para obtermos os valores de taxas de calor, potência gerada e eficiência térmica, é necessário consultar uma tabela de propriedades termodinâmicas e encontrar os dados de entalpias específicas correspondentes a cada estágio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0D05876-4569-40F8-A2F0-192C0FDFCD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3" y="2957440"/>
                <a:ext cx="5330684" cy="2833760"/>
              </a:xfrm>
            </p:spPr>
            <p:txBody>
              <a:bodyPr>
                <a:normAutofit/>
              </a:bodyPr>
              <a:lstStyle/>
              <a:p>
                <a:r>
                  <a:rPr lang="pt-BR" sz="1800" dirty="0"/>
                  <a:t>Transformação 1 </a:t>
                </a:r>
                <a:r>
                  <a:rPr lang="pt-BR" sz="1800" dirty="0">
                    <a:sym typeface="Wingdings" panose="05000000000000000000" pitchFamily="2" charset="2"/>
                  </a:rPr>
                  <a:t> 2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</m:acc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r>
                      <a:rPr lang="pt-BR" sz="1800" b="1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acc>
                    <m:d>
                      <m:d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1800" dirty="0">
                    <a:effectLst/>
                  </a:rPr>
                  <a:t>    </a:t>
                </a:r>
                <a:endParaRPr lang="pt-BR" sz="1800" dirty="0">
                  <a:sym typeface="Wingdings" panose="05000000000000000000" pitchFamily="2" charset="2"/>
                </a:endParaRPr>
              </a:p>
              <a:p>
                <a:r>
                  <a:rPr lang="pt-BR" sz="1800" dirty="0">
                    <a:sym typeface="Wingdings" panose="05000000000000000000" pitchFamily="2" charset="2"/>
                  </a:rPr>
                  <a:t>Transformação 2  3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</m:acc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𝐜</m:t>
                        </m:r>
                      </m:sub>
                    </m:sSub>
                    <m:r>
                      <a:rPr lang="pt-BR" sz="1800" b="1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acc>
                    <m:r>
                      <a:rPr lang="pt-BR" sz="1800" b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pt-BR" sz="1800" b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800" dirty="0">
                    <a:effectLst/>
                  </a:rPr>
                  <a:t> </a:t>
                </a:r>
              </a:p>
              <a:p>
                <a:r>
                  <a:rPr lang="pt-BR" sz="1800" dirty="0">
                    <a:effectLst/>
                  </a:rPr>
                  <a:t>Transformação 3 </a:t>
                </a:r>
                <a:r>
                  <a:rPr lang="pt-BR" sz="1800" dirty="0">
                    <a:effectLst/>
                    <a:sym typeface="Wingdings" panose="05000000000000000000" pitchFamily="2" charset="2"/>
                  </a:rPr>
                  <a:t> 4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800" b="1" i="1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800" dirty="0">
                  <a:effectLst/>
                </a:endParaRPr>
              </a:p>
              <a:p>
                <a:r>
                  <a:rPr lang="pt-BR" sz="1800" dirty="0">
                    <a:effectLst/>
                  </a:rPr>
                  <a:t>Transformação 4 </a:t>
                </a:r>
                <a:r>
                  <a:rPr lang="pt-BR" sz="1800" dirty="0">
                    <a:effectLst/>
                    <a:sym typeface="Wingdings" panose="05000000000000000000" pitchFamily="2" charset="2"/>
                  </a:rPr>
                  <a:t> 1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8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0D05876-4569-40F8-A2F0-192C0FDFC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3" y="2957440"/>
                <a:ext cx="5330684" cy="2833760"/>
              </a:xfrm>
              <a:blipFill>
                <a:blip r:embed="rId3"/>
                <a:stretch>
                  <a:fillRect l="-1030" t="-2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23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3FE1188B-9E1C-4E8B-8032-AA9D397F8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4" y="2520118"/>
            <a:ext cx="5106004" cy="3702881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Os dados de propriedades termodinâmicas procurados, no entanto, nem sempre podem ser diretamente obtidos através dos dados  presentes nas tabelas, visto que nelas se encontram apenas valores discretos de temperatura e pressão.</a:t>
            </a:r>
          </a:p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3" y="2957440"/>
            <a:ext cx="5330684" cy="2833760"/>
          </a:xfrm>
        </p:spPr>
        <p:txBody>
          <a:bodyPr>
            <a:normAutofit/>
          </a:bodyPr>
          <a:lstStyle/>
          <a:p>
            <a:r>
              <a:rPr lang="pt-BR" sz="1800" dirty="0"/>
              <a:t>Portanto, em certas ocasiões, cálculos de interpolação simples e duplas devem ser realizados de forma a obter os dados termodinâmicos desejados.</a:t>
            </a:r>
          </a:p>
          <a:p>
            <a:r>
              <a:rPr lang="pt-BR" sz="1800" dirty="0"/>
              <a:t>Esses cálculos, apesar de serem simples, são bastante repetitivos e tediosos, podendo levar facilmente a erros. Além disso, esses valores  costumam ter bastantes casas decimais.</a:t>
            </a: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772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2400" dirty="0"/>
              <a:t>Características da Linguagem de Programação Python</a:t>
            </a:r>
          </a:p>
          <a:p>
            <a:r>
              <a:rPr lang="pt-BR" sz="2400" dirty="0"/>
              <a:t>Linguagem de alto nível</a:t>
            </a:r>
          </a:p>
          <a:p>
            <a:r>
              <a:rPr lang="pt-BR" sz="2400" dirty="0"/>
              <a:t>Fortemente </a:t>
            </a:r>
            <a:r>
              <a:rPr lang="pt-BR" sz="2400" dirty="0" err="1"/>
              <a:t>tipada</a:t>
            </a:r>
            <a:endParaRPr lang="pt-BR" sz="2400" dirty="0"/>
          </a:p>
          <a:p>
            <a:r>
              <a:rPr lang="pt-BR" sz="2400" dirty="0"/>
              <a:t>Interpretada</a:t>
            </a:r>
          </a:p>
          <a:p>
            <a:r>
              <a:rPr lang="pt-BR" sz="2400" dirty="0"/>
              <a:t>Orientada a objeto</a:t>
            </a:r>
          </a:p>
          <a:p>
            <a:r>
              <a:rPr lang="pt-BR" sz="2400" dirty="0"/>
              <a:t>Amplamente utilizada em ciência de dados</a:t>
            </a:r>
          </a:p>
          <a:p>
            <a:endParaRPr lang="pt-BR" sz="2400" dirty="0"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3FE1188B-9E1C-4E8B-8032-AA9D397F8C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507A846-C9C4-435E-91EC-FD3B58D6B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14122" y="2721111"/>
            <a:ext cx="7215834" cy="24372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712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997083"/>
            <a:ext cx="10589092" cy="3251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b="1" dirty="0"/>
              <a:t>Programação Orientada a Objeto (POO):</a:t>
            </a:r>
            <a:endParaRPr lang="pt-BR" sz="2400" dirty="0"/>
          </a:p>
          <a:p>
            <a:pPr algn="just"/>
            <a:r>
              <a:rPr lang="pt-BR" sz="2400" b="1" dirty="0"/>
              <a:t>Vantagens: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pt-BR" sz="2200" b="1" dirty="0"/>
              <a:t>Código mais limpo e organizado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pt-BR" sz="2200" b="1" dirty="0"/>
              <a:t>Mais facilidade para manutenção devido ao encapsulamento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pt-BR" sz="2200" b="1" dirty="0"/>
              <a:t>Mais facilidade para leitura</a:t>
            </a: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507A846-C9C4-435E-91EC-FD3B58D6B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25167" y="1935921"/>
            <a:ext cx="3141666" cy="10611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033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997083"/>
            <a:ext cx="10589092" cy="3251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b="1" dirty="0"/>
              <a:t>Biblioteca pandas:</a:t>
            </a:r>
          </a:p>
          <a:p>
            <a:r>
              <a:rPr lang="pt-BR" dirty="0">
                <a:effectLst/>
              </a:rPr>
              <a:t>Biblioteca largamente utilizada para manipular dados em Python.</a:t>
            </a:r>
          </a:p>
          <a:p>
            <a:r>
              <a:rPr lang="pt-BR" dirty="0">
                <a:effectLst/>
              </a:rPr>
              <a:t>Possui diversas funções bastante úteis, tais como importar dados de planilhas eletrônicas e fazer operações matriciais com relativa rapidez e facilidade</a:t>
            </a:r>
          </a:p>
          <a:p>
            <a:r>
              <a:rPr lang="pt-BR" dirty="0">
                <a:effectLst/>
              </a:rPr>
              <a:t>Essa integração com arquivos no formato </a:t>
            </a:r>
            <a:r>
              <a:rPr lang="pt-BR" dirty="0" err="1">
                <a:effectLst/>
              </a:rPr>
              <a:t>xlsx</a:t>
            </a:r>
            <a:r>
              <a:rPr lang="pt-BR" dirty="0">
                <a:effectLst/>
              </a:rPr>
              <a:t> (Excel) possibilitou um acesso dinâmico aos dados das tabelas termodinâmicas durante a execução do programa.</a:t>
            </a:r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507A846-C9C4-435E-91EC-FD3B58D6B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25167" y="1935921"/>
            <a:ext cx="3141666" cy="10611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704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33921"/>
            <a:ext cx="10589092" cy="3914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b="1" dirty="0"/>
              <a:t>Trecho de código do menu inicial:</a:t>
            </a:r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90E59E82-3142-42E7-AFD3-2C93E406AC1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76" y="3114931"/>
            <a:ext cx="9329529" cy="32396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38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código: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950487A-A97A-44A9-B39F-A1D94F29EB4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39" y="2464904"/>
            <a:ext cx="7579298" cy="40684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68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Menu de opções do fluido “água”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4B08B6BC-DA8E-402F-8216-1034F107AE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413" y="2599081"/>
            <a:ext cx="9276522" cy="400823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721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174F4AB-3312-4FD1-B772-25A09C217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590" y="2552184"/>
            <a:ext cx="6754168" cy="36962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567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DB2ABA2-625C-4B0D-B1CF-944BEC103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1329289"/>
          </a:xfrm>
        </p:spPr>
        <p:txBody>
          <a:bodyPr>
            <a:normAutofit fontScale="90000"/>
          </a:bodyPr>
          <a:lstStyle/>
          <a:p>
            <a:br>
              <a:rPr lang="pt-BR" sz="4800" dirty="0"/>
            </a:br>
            <a:r>
              <a:rPr lang="pt-BR" sz="2200" dirty="0"/>
              <a:t>Centro de tecnologia - ufc</a:t>
            </a:r>
            <a:br>
              <a:rPr lang="pt-BR" sz="2200" dirty="0"/>
            </a:br>
            <a:r>
              <a:rPr lang="pt-BR" sz="2200" dirty="0"/>
              <a:t>CURSO DE ENGENHARIA MECÂNICA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99DF15-AD27-42FA-8C55-F9C8727AF4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TEMA:  ELABORAÇÃO DE RECURSOS COMPUTACIONAIS PARA FINS DIDÁTICOS EM DISCIPLINAS DA ÁREA TÉRMICA </a:t>
            </a:r>
          </a:p>
        </p:txBody>
      </p:sp>
      <p:pic>
        <p:nvPicPr>
          <p:cNvPr id="8" name="image1.png">
            <a:extLst>
              <a:ext uri="{FF2B5EF4-FFF2-40B4-BE49-F238E27FC236}">
                <a16:creationId xmlns:a16="http://schemas.microsoft.com/office/drawing/2014/main" id="{087934EB-9396-4878-B724-49204F110E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08" y="752060"/>
            <a:ext cx="861333" cy="84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53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Classe referente à tabela de temperatura de fluido saturado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46BB0B-4DEA-492F-88BC-1E75ED55E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901" y="2425201"/>
            <a:ext cx="8510197" cy="41942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4202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Continuação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0DBB9FC-8B1B-4C17-865D-C648DAC8C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714" y="2398644"/>
            <a:ext cx="7869254" cy="41413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743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Continuação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7C7E3EB-F63F-43BB-A44F-E72F30731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66" y="2632375"/>
            <a:ext cx="9135750" cy="38010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5964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Opção escolhida: água superaquecida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4ED5596-767E-4AA5-9DA6-0A902D2BF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87" y="2447726"/>
            <a:ext cx="8832907" cy="41152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0658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E339EE-CEAC-4F58-ACD9-682040C57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65" y="2476683"/>
            <a:ext cx="6314818" cy="39566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454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PRIMEIRO CASO A SER CONSIDERADO</a:t>
            </a:r>
          </a:p>
          <a:p>
            <a:pPr algn="just"/>
            <a:endParaRPr lang="pt-BR" b="1" dirty="0"/>
          </a:p>
          <a:p>
            <a:pPr algn="just"/>
            <a:r>
              <a:rPr lang="pt-BR" b="1" dirty="0"/>
              <a:t>O valor da pressão digitada está contido no </a:t>
            </a:r>
            <a:r>
              <a:rPr lang="pt-BR" b="1" dirty="0" err="1"/>
              <a:t>array</a:t>
            </a:r>
            <a:r>
              <a:rPr lang="pt-BR" b="1" dirty="0"/>
              <a:t> “</a:t>
            </a:r>
            <a:r>
              <a:rPr lang="pt-BR" b="1" dirty="0" err="1"/>
              <a:t>pressureList</a:t>
            </a:r>
            <a:r>
              <a:rPr lang="pt-BR" b="1" dirty="0"/>
              <a:t>”.</a:t>
            </a:r>
          </a:p>
          <a:p>
            <a:pPr algn="just"/>
            <a:r>
              <a:rPr lang="pt-BR" b="1" dirty="0"/>
              <a:t>Nesse caso, há necessidade apenas de realizar uma interpolação simples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9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Opção escolhida: água superaquecida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F381234-AB0F-4E3B-B295-F31DD0C98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50" y="2506315"/>
            <a:ext cx="9909700" cy="36493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107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DC9FC05-F85C-4BC5-A6ED-643634FB6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924" y="2425148"/>
            <a:ext cx="7182151" cy="418133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7432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Classe referente à tabela de temperatura de fluido superaquecido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94D2E2D-8174-4ECC-B8BE-F8CECDE5D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20" y="2694397"/>
            <a:ext cx="8407507" cy="37389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5251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Continuação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3AE6B0F-FE68-4F35-8561-C2A4CED9B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952" y="2418917"/>
            <a:ext cx="8598777" cy="401446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8874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64F6C7F-CAF9-4C96-BE64-73E20FF6C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6600" dirty="0"/>
            </a:br>
            <a:r>
              <a:rPr lang="pt-BR" sz="2000" dirty="0"/>
              <a:t>Centro de tecnologia - ufc</a:t>
            </a:r>
            <a:br>
              <a:rPr lang="pt-BR" sz="2000" dirty="0"/>
            </a:br>
            <a:r>
              <a:rPr lang="pt-BR" sz="2000" dirty="0"/>
              <a:t>CURSO DE ENGENHARIA MECÂNICA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B1232AE-C898-42B8-9FD0-4C99853013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Motivações para o desenvolvimento do tema:</a:t>
            </a:r>
          </a:p>
          <a:p>
            <a:pPr marL="342900" indent="-342900">
              <a:buAutoNum type="arabicPeriod"/>
            </a:pPr>
            <a:r>
              <a:rPr lang="pt-BR" dirty="0"/>
              <a:t>Revolução digital impulsionada pela Covid-19</a:t>
            </a:r>
          </a:p>
          <a:p>
            <a:pPr marL="342900" indent="-342900">
              <a:buAutoNum type="arabicPeriod"/>
            </a:pPr>
            <a:r>
              <a:rPr lang="pt-BR" dirty="0"/>
              <a:t>Automatização de processos repetitivos e tediosos na área térmica da Engenharia Mecânica</a:t>
            </a:r>
          </a:p>
          <a:p>
            <a:pPr marL="342900" indent="-342900">
              <a:buAutoNum type="arabicPeriod"/>
            </a:pPr>
            <a:r>
              <a:rPr lang="pt-BR" dirty="0"/>
              <a:t>Necessidade de inovação em virtude das medidas de isolamento social durante a pandemia</a:t>
            </a:r>
          </a:p>
          <a:p>
            <a:pPr marL="342900" indent="-342900">
              <a:buAutoNum type="arabicPeriod"/>
            </a:pPr>
            <a:endParaRPr lang="pt-BR" dirty="0"/>
          </a:p>
        </p:txBody>
      </p:sp>
      <p:pic>
        <p:nvPicPr>
          <p:cNvPr id="8" name="image1.png">
            <a:extLst>
              <a:ext uri="{FF2B5EF4-FFF2-40B4-BE49-F238E27FC236}">
                <a16:creationId xmlns:a16="http://schemas.microsoft.com/office/drawing/2014/main" id="{C56CB91E-97CD-45C7-B826-02998E94AF1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o 3D 10" descr="Laptop">
                <a:extLst>
                  <a:ext uri="{FF2B5EF4-FFF2-40B4-BE49-F238E27FC236}">
                    <a16:creationId xmlns:a16="http://schemas.microsoft.com/office/drawing/2014/main" id="{E21F4D1F-392C-4C16-B540-7B1EB45BE4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0928086"/>
                  </p:ext>
                </p:extLst>
              </p:nvPr>
            </p:nvGraphicFramePr>
            <p:xfrm>
              <a:off x="8688279" y="2064174"/>
              <a:ext cx="2095514" cy="18755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95514" cy="1875581"/>
                    </a:xfrm>
                    <a:prstGeom prst="rect">
                      <a:avLst/>
                    </a:prstGeom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897874" ay="-978284" az="-25748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631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o 3D 10" descr="Laptop">
                <a:extLst>
                  <a:ext uri="{FF2B5EF4-FFF2-40B4-BE49-F238E27FC236}">
                    <a16:creationId xmlns:a16="http://schemas.microsoft.com/office/drawing/2014/main" id="{E21F4D1F-392C-4C16-B540-7B1EB45BE4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88279" y="2064174"/>
                <a:ext cx="2095514" cy="1875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 descr="Gripe">
                <a:extLst>
                  <a:ext uri="{FF2B5EF4-FFF2-40B4-BE49-F238E27FC236}">
                    <a16:creationId xmlns:a16="http://schemas.microsoft.com/office/drawing/2014/main" id="{0AE92697-F24F-46B2-A2C7-75B221D568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7203976"/>
                  </p:ext>
                </p:extLst>
              </p:nvPr>
            </p:nvGraphicFramePr>
            <p:xfrm>
              <a:off x="7759092" y="4372815"/>
              <a:ext cx="1858375" cy="187558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858375" cy="1875582"/>
                    </a:xfrm>
                    <a:prstGeom prst="rect">
                      <a:avLst/>
                    </a:prstGeom>
                  </am3d:spPr>
                  <am3d:camera>
                    <am3d:pos x="0" y="0" z="809033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00" d="1000000"/>
                    <am3d:preTrans dx="58537" dy="4393" dz="-9789"/>
                    <am3d:scale>
                      <am3d:sx n="1000000" d="1000000"/>
                      <am3d:sy n="1000000" d="1000000"/>
                      <am3d:sz n="1000000" d="1000000"/>
                    </am3d:scale>
                    <am3d:rot ax="1567522" ay="1260997" az="59853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355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 descr="Gripe">
                <a:extLst>
                  <a:ext uri="{FF2B5EF4-FFF2-40B4-BE49-F238E27FC236}">
                    <a16:creationId xmlns:a16="http://schemas.microsoft.com/office/drawing/2014/main" id="{0AE92697-F24F-46B2-A2C7-75B221D568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59092" y="4372815"/>
                <a:ext cx="1858375" cy="1875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 descr="Celular">
                <a:extLst>
                  <a:ext uri="{FF2B5EF4-FFF2-40B4-BE49-F238E27FC236}">
                    <a16:creationId xmlns:a16="http://schemas.microsoft.com/office/drawing/2014/main" id="{5AABD986-AFA9-4C1D-B819-832C7AF0A7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0917011"/>
                  </p:ext>
                </p:extLst>
              </p:nvPr>
            </p:nvGraphicFramePr>
            <p:xfrm>
              <a:off x="6521337" y="2153605"/>
              <a:ext cx="875965" cy="210395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875965" cy="2103959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234343" ay="-2259588" az="14331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27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 descr="Celular">
                <a:extLst>
                  <a:ext uri="{FF2B5EF4-FFF2-40B4-BE49-F238E27FC236}">
                    <a16:creationId xmlns:a16="http://schemas.microsoft.com/office/drawing/2014/main" id="{5AABD986-AFA9-4C1D-B819-832C7AF0A7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1337" y="2153605"/>
                <a:ext cx="875965" cy="2103959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3298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Continuação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B1541E7-8F2F-4B61-AF26-7E6EFAA20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353" y="2452757"/>
            <a:ext cx="7776642" cy="41354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8664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899923D-FE11-44F0-A5A0-45ABAA27E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58" y="2478158"/>
            <a:ext cx="6527966" cy="41876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7571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B8B0C59-437D-4AB2-9F6F-ED87C0D4F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74" y="2599081"/>
            <a:ext cx="8786734" cy="39344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6569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65C8851-CC69-489E-8DF5-90E73C26E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35" y="2420105"/>
            <a:ext cx="6355477" cy="42467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5302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258A170-D275-472E-8382-C2941C266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82" y="2482684"/>
            <a:ext cx="7190518" cy="40567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1583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A889C7-6F20-42FF-847B-B7C44AD84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309" y="2469480"/>
            <a:ext cx="6792730" cy="41902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7051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CONCLUSÃO</a:t>
            </a:r>
          </a:p>
          <a:p>
            <a:pPr algn="just"/>
            <a:r>
              <a:rPr lang="pt-BR" sz="2800" b="1"/>
              <a:t>O </a:t>
            </a:r>
            <a:r>
              <a:rPr lang="pt-BR" sz="2800" b="1" dirty="0"/>
              <a:t>algoritmo funciona como um facilitador de cálculos extenuantes e repetitivos e pode ser facilmente utilizado por alunos e professores. Sua utilização é bastante simples e intuitiva.</a:t>
            </a:r>
          </a:p>
          <a:p>
            <a:pPr algn="just"/>
            <a:r>
              <a:rPr lang="pt-BR" sz="2800" b="1" dirty="0"/>
              <a:t>Hora da demonstração prática</a:t>
            </a:r>
          </a:p>
          <a:p>
            <a:pPr algn="just"/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2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pt-BR" b="1" dirty="0"/>
              <a:t>REFERÊNCIAS</a:t>
            </a:r>
            <a:endParaRPr lang="pt-BR" sz="2800" b="1" dirty="0"/>
          </a:p>
          <a:p>
            <a:r>
              <a:rPr lang="pt-BR" b="1" dirty="0">
                <a:effectLst/>
              </a:rPr>
              <a:t>ASSUNÇÃO, G. S.; GODOI, P. J. </a:t>
            </a:r>
            <a:r>
              <a:rPr lang="pt-BR" dirty="0">
                <a:effectLst/>
              </a:rPr>
              <a:t>Termodinâmica</a:t>
            </a:r>
            <a:r>
              <a:rPr lang="pt-BR" b="1" dirty="0">
                <a:effectLst/>
              </a:rPr>
              <a:t>. 1. ed. Porto Alegre: </a:t>
            </a:r>
            <a:r>
              <a:rPr lang="pt-BR" b="1" dirty="0" err="1">
                <a:effectLst/>
              </a:rPr>
              <a:t>Sagah</a:t>
            </a:r>
            <a:r>
              <a:rPr lang="pt-BR" b="1" dirty="0">
                <a:effectLst/>
              </a:rPr>
              <a:t> Educação S.A, 2019.</a:t>
            </a:r>
          </a:p>
          <a:p>
            <a:r>
              <a:rPr lang="pt-BR" b="1" dirty="0">
                <a:effectLst/>
              </a:rPr>
              <a:t>BRUNETTI, F. </a:t>
            </a:r>
            <a:r>
              <a:rPr lang="pt-BR" dirty="0">
                <a:effectLst/>
              </a:rPr>
              <a:t>Motores de Combustão Interna</a:t>
            </a:r>
            <a:r>
              <a:rPr lang="pt-BR" b="1" dirty="0">
                <a:effectLst/>
              </a:rPr>
              <a:t>. 2°. ed. São Paulo: Edgard </a:t>
            </a:r>
            <a:r>
              <a:rPr lang="pt-BR" b="1" dirty="0" err="1">
                <a:effectLst/>
              </a:rPr>
              <a:t>Blücher</a:t>
            </a:r>
            <a:r>
              <a:rPr lang="pt-BR" b="1" dirty="0">
                <a:effectLst/>
              </a:rPr>
              <a:t>, v. 1, 2018.</a:t>
            </a:r>
          </a:p>
          <a:p>
            <a:r>
              <a:rPr lang="pt-BR" b="1" dirty="0">
                <a:effectLst/>
              </a:rPr>
              <a:t>ÇENGEL, Y. A.; BOLES, M. A. </a:t>
            </a:r>
            <a:r>
              <a:rPr lang="pt-BR" dirty="0" err="1">
                <a:effectLst/>
              </a:rPr>
              <a:t>Thermodynamics</a:t>
            </a:r>
            <a:r>
              <a:rPr lang="pt-BR" dirty="0">
                <a:effectLst/>
              </a:rPr>
              <a:t>: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An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Engineering</a:t>
            </a:r>
            <a:r>
              <a:rPr lang="pt-BR" b="1" dirty="0">
                <a:effectLst/>
              </a:rPr>
              <a:t> Approach. 5. ed. Boston: Mc </a:t>
            </a:r>
            <a:r>
              <a:rPr lang="pt-BR" b="1" dirty="0" err="1">
                <a:effectLst/>
              </a:rPr>
              <a:t>Graw</a:t>
            </a:r>
            <a:r>
              <a:rPr lang="pt-BR" b="1" dirty="0">
                <a:effectLst/>
              </a:rPr>
              <a:t> Hill, 2006.</a:t>
            </a:r>
          </a:p>
          <a:p>
            <a:r>
              <a:rPr lang="pt-BR" b="1" dirty="0">
                <a:effectLst/>
              </a:rPr>
              <a:t>HALLIDAY, D.; RESNICK, R.; WALKER, J. </a:t>
            </a:r>
            <a:r>
              <a:rPr lang="pt-BR" dirty="0">
                <a:effectLst/>
              </a:rPr>
              <a:t>Fundamentos de Física</a:t>
            </a:r>
            <a:r>
              <a:rPr lang="pt-BR" b="1" dirty="0">
                <a:effectLst/>
              </a:rPr>
              <a:t>. 10. ed. Rio de Janeiro: Livros Técnicos e Científicos, v. 2, 2016.</a:t>
            </a:r>
          </a:p>
          <a:p>
            <a:r>
              <a:rPr lang="pt-BR" b="1" dirty="0">
                <a:effectLst/>
              </a:rPr>
              <a:t>KAPOORIA, R.; KUMAR, S.; KASANA, K. </a:t>
            </a:r>
            <a:r>
              <a:rPr lang="pt-BR" b="1" dirty="0" err="1">
                <a:effectLst/>
              </a:rPr>
              <a:t>An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analysis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of</a:t>
            </a:r>
            <a:r>
              <a:rPr lang="pt-BR" b="1" dirty="0">
                <a:effectLst/>
              </a:rPr>
              <a:t> a </a:t>
            </a:r>
            <a:r>
              <a:rPr lang="pt-BR" b="1" dirty="0" err="1">
                <a:effectLst/>
              </a:rPr>
              <a:t>thermal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power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plant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working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on</a:t>
            </a:r>
            <a:r>
              <a:rPr lang="pt-BR" b="1" dirty="0">
                <a:effectLst/>
              </a:rPr>
              <a:t> a Rankine </a:t>
            </a:r>
            <a:r>
              <a:rPr lang="pt-BR" b="1" dirty="0" err="1">
                <a:effectLst/>
              </a:rPr>
              <a:t>cycle</a:t>
            </a:r>
            <a:r>
              <a:rPr lang="pt-BR" b="1" dirty="0">
                <a:effectLst/>
              </a:rPr>
              <a:t>: A </a:t>
            </a:r>
            <a:r>
              <a:rPr lang="pt-BR" b="1" dirty="0" err="1">
                <a:effectLst/>
              </a:rPr>
              <a:t>theoretical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investigation</a:t>
            </a:r>
            <a:r>
              <a:rPr lang="pt-BR" b="1" dirty="0">
                <a:effectLst/>
              </a:rPr>
              <a:t>. </a:t>
            </a:r>
            <a:r>
              <a:rPr lang="pt-BR" dirty="0" err="1">
                <a:effectLst/>
              </a:rPr>
              <a:t>Journal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of</a:t>
            </a:r>
            <a:r>
              <a:rPr lang="pt-BR" dirty="0">
                <a:effectLst/>
              </a:rPr>
              <a:t> Energy in Southern </a:t>
            </a:r>
            <a:r>
              <a:rPr lang="pt-BR" dirty="0" err="1">
                <a:effectLst/>
              </a:rPr>
              <a:t>Africa</a:t>
            </a:r>
            <a:r>
              <a:rPr lang="pt-BR" b="1" dirty="0">
                <a:effectLst/>
              </a:rPr>
              <a:t>, Fevereiro 2008.</a:t>
            </a:r>
          </a:p>
          <a:p>
            <a:r>
              <a:rPr lang="pt-BR" b="1" dirty="0">
                <a:effectLst/>
              </a:rPr>
              <a:t>KROOS, K. A.; POTTER, M. C. </a:t>
            </a:r>
            <a:r>
              <a:rPr lang="pt-BR" dirty="0">
                <a:effectLst/>
              </a:rPr>
              <a:t>Termodinâmica para Engenheiros</a:t>
            </a:r>
            <a:r>
              <a:rPr lang="pt-BR" b="1" dirty="0">
                <a:effectLst/>
              </a:rPr>
              <a:t>. 1. ed. São Paulo: </a:t>
            </a:r>
            <a:r>
              <a:rPr lang="pt-BR" b="1" dirty="0" err="1">
                <a:effectLst/>
              </a:rPr>
              <a:t>Cengage</a:t>
            </a:r>
            <a:r>
              <a:rPr lang="pt-BR" b="1" dirty="0">
                <a:effectLst/>
              </a:rPr>
              <a:t> Learning Edições Ltda, 2016.</a:t>
            </a:r>
          </a:p>
          <a:p>
            <a:r>
              <a:rPr lang="pt-BR" b="1" dirty="0">
                <a:effectLst/>
              </a:rPr>
              <a:t>LEE, K. D. </a:t>
            </a:r>
            <a:r>
              <a:rPr lang="pt-BR" dirty="0">
                <a:effectLst/>
              </a:rPr>
              <a:t>Python </a:t>
            </a:r>
            <a:r>
              <a:rPr lang="pt-BR" dirty="0" err="1">
                <a:effectLst/>
              </a:rPr>
              <a:t>Programming</a:t>
            </a:r>
            <a:r>
              <a:rPr lang="pt-BR" dirty="0">
                <a:effectLst/>
              </a:rPr>
              <a:t> Fundamentals</a:t>
            </a:r>
            <a:r>
              <a:rPr lang="pt-BR" b="1" dirty="0">
                <a:effectLst/>
              </a:rPr>
              <a:t>. 2. ed. Londres: Springer, 2014.</a:t>
            </a:r>
          </a:p>
          <a:p>
            <a:r>
              <a:rPr lang="pt-BR" b="1" dirty="0">
                <a:effectLst/>
              </a:rPr>
              <a:t>LEVENSPIEL, O. </a:t>
            </a:r>
            <a:r>
              <a:rPr lang="pt-BR" dirty="0">
                <a:effectLst/>
              </a:rPr>
              <a:t>Termodinâmica Amistosa para Engenheiros</a:t>
            </a:r>
            <a:r>
              <a:rPr lang="pt-BR" b="1" dirty="0">
                <a:effectLst/>
              </a:rPr>
              <a:t>. São Paulo: Edgar </a:t>
            </a:r>
            <a:r>
              <a:rPr lang="pt-BR" b="1" dirty="0" err="1">
                <a:effectLst/>
              </a:rPr>
              <a:t>Blücher</a:t>
            </a:r>
            <a:r>
              <a:rPr lang="pt-BR" b="1" dirty="0">
                <a:effectLst/>
              </a:rPr>
              <a:t> Ltda, 2002.</a:t>
            </a:r>
          </a:p>
          <a:p>
            <a:r>
              <a:rPr lang="pt-BR" b="1" dirty="0">
                <a:effectLst/>
              </a:rPr>
              <a:t>MORAN, M. J.; SHAPIRO, H. N. </a:t>
            </a:r>
            <a:r>
              <a:rPr lang="pt-BR" dirty="0">
                <a:effectLst/>
              </a:rPr>
              <a:t>Princípios de Termodinâmica para Engenharia</a:t>
            </a:r>
            <a:r>
              <a:rPr lang="pt-BR" b="1" dirty="0">
                <a:effectLst/>
              </a:rPr>
              <a:t>. 4. ed. Rio de Janeiro: LTC, 2002.</a:t>
            </a:r>
          </a:p>
          <a:p>
            <a:r>
              <a:rPr lang="pt-BR" b="1" dirty="0">
                <a:effectLst/>
              </a:rPr>
              <a:t>PERKOVIC, L. </a:t>
            </a:r>
            <a:r>
              <a:rPr lang="pt-BR" dirty="0">
                <a:effectLst/>
              </a:rPr>
              <a:t>Introdução à Computação Usando Python:</a:t>
            </a:r>
            <a:r>
              <a:rPr lang="pt-BR" b="1" dirty="0">
                <a:effectLst/>
              </a:rPr>
              <a:t> Um Foco no Desenvolvimento de Aplicações. [</a:t>
            </a:r>
            <a:r>
              <a:rPr lang="pt-BR" b="1" dirty="0" err="1">
                <a:effectLst/>
              </a:rPr>
              <a:t>S.l</a:t>
            </a:r>
            <a:r>
              <a:rPr lang="pt-BR" b="1" dirty="0">
                <a:effectLst/>
              </a:rPr>
              <a:t>.]: LTC, 2012.</a:t>
            </a:r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9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3600" dirty="0">
              <a:effectLst/>
            </a:endParaRPr>
          </a:p>
          <a:p>
            <a:pPr marL="0" indent="0" algn="ctr">
              <a:buNone/>
            </a:pPr>
            <a:endParaRPr lang="pt-BR" sz="3600" dirty="0">
              <a:effectLst/>
            </a:endParaRPr>
          </a:p>
          <a:p>
            <a:pPr marL="0" indent="0" algn="ctr">
              <a:buNone/>
            </a:pPr>
            <a:r>
              <a:rPr lang="pt-BR" sz="3600" dirty="0">
                <a:effectLst/>
              </a:rPr>
              <a:t>MUITO OBRIGADO!</a:t>
            </a: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7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DB2ABA2-625C-4B0D-B1CF-944BEC103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1329289"/>
          </a:xfrm>
        </p:spPr>
        <p:txBody>
          <a:bodyPr>
            <a:normAutofit fontScale="90000"/>
          </a:bodyPr>
          <a:lstStyle/>
          <a:p>
            <a:br>
              <a:rPr lang="pt-BR" sz="4800" dirty="0"/>
            </a:br>
            <a:r>
              <a:rPr lang="pt-BR" sz="2200" dirty="0"/>
              <a:t>Centro de tecnologia - ufc</a:t>
            </a:r>
            <a:br>
              <a:rPr lang="pt-BR" sz="2200" dirty="0"/>
            </a:br>
            <a:r>
              <a:rPr lang="pt-BR" sz="2200" dirty="0"/>
              <a:t>CURSO DE ENGENHARIA MECÂNICA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99DF15-AD27-42FA-8C55-F9C8727AF4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OBJETIVO</a:t>
            </a:r>
            <a:r>
              <a:rPr lang="pt-BR" sz="2400" dirty="0"/>
              <a:t>: Desenvolver um algoritmo em Python para a obtenção de dados termodinâmicos</a:t>
            </a:r>
          </a:p>
        </p:txBody>
      </p:sp>
      <p:pic>
        <p:nvPicPr>
          <p:cNvPr id="8" name="image1.png">
            <a:extLst>
              <a:ext uri="{FF2B5EF4-FFF2-40B4-BE49-F238E27FC236}">
                <a16:creationId xmlns:a16="http://schemas.microsoft.com/office/drawing/2014/main" id="{087934EB-9396-4878-B724-49204F110EB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752060"/>
            <a:ext cx="861333" cy="848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068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5543229-A57F-4182-A383-44A61C37D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2000" dirty="0"/>
            </a:br>
            <a:br>
              <a:rPr lang="pt-BR" sz="2000" dirty="0"/>
            </a:br>
            <a:br>
              <a:rPr lang="pt-BR" sz="2000" dirty="0"/>
            </a:br>
            <a:r>
              <a:rPr lang="pt-BR" sz="2000" dirty="0"/>
              <a:t>Centro de tecnologia - ufc</a:t>
            </a:r>
            <a:br>
              <a:rPr lang="pt-BR" sz="2000" dirty="0"/>
            </a:br>
            <a:r>
              <a:rPr lang="pt-BR" sz="2000" dirty="0"/>
              <a:t>CURSO DE ENGENHARIA MECÂNICA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C48872C0-392F-4412-9CD5-7024234B186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13795" y="2088319"/>
                <a:ext cx="5106004" cy="4047438"/>
              </a:xfrm>
            </p:spPr>
            <p:txBody>
              <a:bodyPr>
                <a:normAutofit/>
              </a:bodyPr>
              <a:lstStyle/>
              <a:p>
                <a:r>
                  <a:rPr lang="pt-BR" sz="2800" dirty="0"/>
                  <a:t>CICLOS DE POTÊNCIA:</a:t>
                </a:r>
              </a:p>
              <a:p>
                <a:r>
                  <a:rPr lang="pt-BR" sz="1800" dirty="0"/>
                  <a:t>Conversão de calor ( ou fluxo de calor ) em trabalho mecânico (ou potência mecânica ) a partir da diferença de temperatura entre duas fontes térmicas (quente e fria).</a:t>
                </a:r>
              </a:p>
              <a:p>
                <a:r>
                  <a:rPr lang="pt-BR" sz="1800" dirty="0"/>
                  <a:t>Desempenho = eficiência térmica</a:t>
                </a:r>
              </a:p>
              <a:p>
                <a:r>
                  <a:rPr lang="pt-BR" sz="1800" dirty="0"/>
                  <a:t>Eficiência térmica </a:t>
                </a:r>
                <a:r>
                  <a:rPr lang="pt-BR" sz="18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pt-BR" b="1" i="1">
                        <a:effectLst/>
                        <a:latin typeface="Cambria Math" panose="02040503050406030204" pitchFamily="18" charset="0"/>
                      </a:rPr>
                      <m:t>𝛈</m:t>
                    </m:r>
                    <m:r>
                      <a:rPr lang="pt-BR" b="1">
                        <a:effectLst/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pt-BR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effectLst/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pt-BR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pt-BR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𝐐</m:t>
                                </m:r>
                              </m:e>
                            </m:acc>
                          </m:e>
                          <m:sub>
                            <m:r>
                              <a:rPr lang="pt-BR" b="1" i="1">
                                <a:effectLst/>
                                <a:latin typeface="Cambria Math" panose="02040503050406030204" pitchFamily="18" charset="0"/>
                              </a:rPr>
                              <m:t>𝐇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>
                    <a:effectLst/>
                  </a:rPr>
                  <a:t> </a:t>
                </a:r>
              </a:p>
              <a:p>
                <a:r>
                  <a:rPr lang="pt-BR" dirty="0">
                    <a:effectLst/>
                  </a:rPr>
                  <a:t>Para ciclos reais </a:t>
                </a:r>
                <a:r>
                  <a:rPr lang="pt-BR" dirty="0">
                    <a:effectLst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pt-BR" b="1" i="1">
                        <a:effectLst/>
                        <a:latin typeface="Cambria Math" panose="02040503050406030204" pitchFamily="18" charset="0"/>
                      </a:rPr>
                      <m:t>𝛈</m:t>
                    </m:r>
                    <m:r>
                      <a:rPr lang="pt-BR" b="1" i="0" smtClean="0">
                        <a:effectLst/>
                        <a:latin typeface="Cambria Math" panose="02040503050406030204" pitchFamily="18" charset="0"/>
                      </a:rPr>
                      <m:t>&lt;  </m:t>
                    </m:r>
                    <m:r>
                      <a:rPr lang="pt-BR" b="1" i="0" smtClean="0">
                        <a:effectLst/>
                        <a:latin typeface="Cambria Math" panose="02040503050406030204" pitchFamily="18" charset="0"/>
                      </a:rPr>
                      <m:t>𝟏</m:t>
                    </m:r>
                    <m:r>
                      <a:rPr lang="pt-BR" b="1" i="0" smtClean="0">
                        <a:effectLst/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pt-BR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1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effectLst/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pt-BR" b="1" i="1" smtClean="0">
                                <a:effectLst/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b="1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effectLst/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pt-BR" b="1" i="1" smtClean="0">
                                <a:effectLst/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>
                    <a:effectLst/>
                  </a:rPr>
                  <a:t> (Carnot)</a:t>
                </a:r>
              </a:p>
              <a:p>
                <a:endParaRPr lang="pt-BR" dirty="0">
                  <a:effectLst/>
                </a:endParaRPr>
              </a:p>
              <a:p>
                <a:endParaRPr lang="pt-BR" sz="180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C48872C0-392F-4412-9CD5-7024234B18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13795" y="2088319"/>
                <a:ext cx="5106004" cy="4047438"/>
              </a:xfrm>
              <a:blipFill>
                <a:blip r:embed="rId3"/>
                <a:stretch>
                  <a:fillRect l="-2389" t="-1054" r="-11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1BFBB56D-ECA8-4426-8910-0914CBAE282E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2171" y="2691832"/>
            <a:ext cx="4120871" cy="284041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image1.png">
            <a:extLst>
              <a:ext uri="{FF2B5EF4-FFF2-40B4-BE49-F238E27FC236}">
                <a16:creationId xmlns:a16="http://schemas.microsoft.com/office/drawing/2014/main" id="{B8C5716B-1106-4ABF-B1B0-D749B439126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60009" y="424241"/>
            <a:ext cx="861333" cy="848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986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C0109-50E3-49A2-91D1-EC8D72C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2000" dirty="0"/>
            </a:br>
            <a:br>
              <a:rPr lang="pt-BR" sz="2000" dirty="0"/>
            </a:br>
            <a:br>
              <a:rPr lang="pt-BR" sz="2000" dirty="0"/>
            </a:br>
            <a:r>
              <a:rPr lang="pt-BR" sz="2000" dirty="0"/>
              <a:t>Centro de tecnologia - ufc</a:t>
            </a:r>
            <a:br>
              <a:rPr lang="pt-BR" sz="2000" dirty="0"/>
            </a:br>
            <a:r>
              <a:rPr lang="pt-BR" sz="2000" dirty="0"/>
              <a:t>CURSO DE ENGENHARIA MECÂNICA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8014CC7-E93B-49F0-B9C6-B64CAB61BF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pt-BR" sz="3200" dirty="0"/>
                  <a:t>CICLOS DE REFRIGERAÇÃO:</a:t>
                </a:r>
              </a:p>
              <a:p>
                <a:r>
                  <a:rPr lang="pt-BR" dirty="0"/>
                  <a:t>Conversão de trabalho mecânico ( ou potência mecânica) em fluxo de calor forçado partindo de uma fonte fria para uma fonte quente.</a:t>
                </a:r>
              </a:p>
              <a:p>
                <a:r>
                  <a:rPr lang="pt-BR" dirty="0"/>
                  <a:t>Desempenho = Coeficiente de Performance (COP)</a:t>
                </a:r>
              </a:p>
              <a:p>
                <a:r>
                  <a:rPr lang="pt-BR" dirty="0"/>
                  <a:t>COP </a:t>
                </a:r>
                <a:r>
                  <a:rPr lang="pt-BR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pt-BR" b="1" i="1">
                        <a:effectLst/>
                        <a:latin typeface="Cambria Math" panose="02040503050406030204" pitchFamily="18" charset="0"/>
                      </a:rPr>
                      <m:t>𝛃</m:t>
                    </m:r>
                    <m:r>
                      <a:rPr lang="pt-BR" b="1">
                        <a:effectLst/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pt-BR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𝐐</m:t>
                                </m:r>
                              </m:e>
                            </m:acc>
                          </m:e>
                          <m:sub>
                            <m:r>
                              <a:rPr lang="pt-BR" b="1" i="1">
                                <a:effectLst/>
                                <a:latin typeface="Cambria Math" panose="02040503050406030204" pitchFamily="18" charset="0"/>
                              </a:rPr>
                              <m:t>𝐂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̇"/>
                            <m:ctrlPr>
                              <a:rPr lang="pt-BR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effectLst/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</m:acc>
                      </m:den>
                    </m:f>
                  </m:oMath>
                </a14:m>
                <a:r>
                  <a:rPr lang="pt-BR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:endParaRPr lang="pt-BR" dirty="0">
                  <a:effectLst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8014CC7-E93B-49F0-B9C6-B64CAB61B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748" t="-28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1.png">
            <a:extLst>
              <a:ext uri="{FF2B5EF4-FFF2-40B4-BE49-F238E27FC236}">
                <a16:creationId xmlns:a16="http://schemas.microsoft.com/office/drawing/2014/main" id="{16B146D6-612D-46F9-95B2-A39FACBFA0A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60009" y="424241"/>
            <a:ext cx="861333" cy="848140"/>
          </a:xfrm>
          <a:prstGeom prst="rect">
            <a:avLst/>
          </a:prstGeom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0C74A4B-CC25-443A-99DE-A6595AF3E5F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31" y="2544407"/>
            <a:ext cx="3975651" cy="279070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64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C0109-50E3-49A2-91D1-EC8D72C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2000" dirty="0"/>
            </a:br>
            <a:br>
              <a:rPr lang="pt-BR" sz="2000" dirty="0"/>
            </a:br>
            <a:br>
              <a:rPr lang="pt-BR" sz="2000" dirty="0"/>
            </a:br>
            <a:r>
              <a:rPr lang="pt-BR" sz="2000" dirty="0"/>
              <a:t>Centro de tecnologia - ufc</a:t>
            </a:r>
            <a:br>
              <a:rPr lang="pt-BR" sz="2000" dirty="0"/>
            </a:br>
            <a:r>
              <a:rPr lang="pt-BR" sz="2000" dirty="0"/>
              <a:t>CURSO DE ENGENHARIA MECÂNICA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8014CC7-E93B-49F0-B9C6-B64CAB61BF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sz="3200" dirty="0"/>
                  <a:t>BOMBAS DE CALOR:</a:t>
                </a:r>
              </a:p>
              <a:p>
                <a:r>
                  <a:rPr lang="pt-BR" dirty="0"/>
                  <a:t>Conversão de trabalho mecânico ( ou potência mecânica) em fluxo de calor forçado partindo de uma fonte fria para uma fonte quente.</a:t>
                </a:r>
              </a:p>
              <a:p>
                <a:r>
                  <a:rPr lang="pt-BR" dirty="0"/>
                  <a:t>Desempenho = Coeficiente de Performance (COP)</a:t>
                </a:r>
              </a:p>
              <a:p>
                <a:r>
                  <a:rPr lang="pt-BR" dirty="0"/>
                  <a:t>COP </a:t>
                </a:r>
                <a:r>
                  <a:rPr lang="pt-BR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pt-BR" b="1" i="1">
                        <a:effectLst/>
                        <a:latin typeface="Cambria Math" panose="02040503050406030204" pitchFamily="18" charset="0"/>
                      </a:rPr>
                      <m:t>𝛄</m:t>
                    </m:r>
                    <m:r>
                      <a:rPr lang="pt-BR" b="1">
                        <a:effectLst/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pt-BR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𝐐</m:t>
                                </m:r>
                              </m:e>
                            </m:acc>
                          </m:e>
                          <m:sub>
                            <m:r>
                              <a:rPr lang="pt-BR" b="1" i="1">
                                <a:effectLst/>
                                <a:latin typeface="Cambria Math" panose="02040503050406030204" pitchFamily="18" charset="0"/>
                              </a:rPr>
                              <m:t>𝐇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̇"/>
                            <m:ctrlPr>
                              <a:rPr lang="pt-BR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effectLst/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</m:acc>
                      </m:den>
                    </m:f>
                  </m:oMath>
                </a14:m>
                <a:endParaRPr lang="pt-BR" b="1" dirty="0">
                  <a:effectLst/>
                </a:endParaRPr>
              </a:p>
              <a:p>
                <a:pPr marL="0" indent="0">
                  <a:buNone/>
                </a:pPr>
                <a:endParaRPr lang="pt-BR" dirty="0">
                  <a:effectLst/>
                </a:endParaRPr>
              </a:p>
              <a:p>
                <a:pPr marL="0" indent="0">
                  <a:buNone/>
                </a:pPr>
                <a:endParaRPr lang="pt-BR" dirty="0">
                  <a:effectLst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8014CC7-E93B-49F0-B9C6-B64CAB61B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987" t="-2471" r="-16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1.png">
            <a:extLst>
              <a:ext uri="{FF2B5EF4-FFF2-40B4-BE49-F238E27FC236}">
                <a16:creationId xmlns:a16="http://schemas.microsoft.com/office/drawing/2014/main" id="{16B146D6-612D-46F9-95B2-A39FACBFA0A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60009" y="424241"/>
            <a:ext cx="861333" cy="848140"/>
          </a:xfrm>
          <a:prstGeom prst="rect">
            <a:avLst/>
          </a:prstGeom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0C74A4B-CC25-443A-99DE-A6595AF3E5F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31" y="2544407"/>
            <a:ext cx="3975651" cy="279070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226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C0109-50E3-49A2-91D1-EC8D72C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2000" dirty="0"/>
            </a:br>
            <a:br>
              <a:rPr lang="pt-BR" sz="2000" dirty="0"/>
            </a:br>
            <a:br>
              <a:rPr lang="pt-BR" sz="2000" dirty="0"/>
            </a:br>
            <a:r>
              <a:rPr lang="pt-BR" sz="2000" dirty="0"/>
              <a:t>Centro de tecnologia - ufc</a:t>
            </a:r>
            <a:br>
              <a:rPr lang="pt-BR" sz="2000" dirty="0"/>
            </a:br>
            <a:r>
              <a:rPr lang="pt-BR" sz="20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014CC7-E93B-49F0-B9C6-B64CAB61BF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3200" dirty="0"/>
              <a:t>Ciclo Rankine ideal:</a:t>
            </a:r>
          </a:p>
          <a:p>
            <a:r>
              <a:rPr lang="pt-BR" dirty="0"/>
              <a:t>Ciclo a vapor ( envolve mudança de estado físico do fluido de trabalho</a:t>
            </a:r>
          </a:p>
          <a:p>
            <a:r>
              <a:rPr lang="pt-BR" dirty="0"/>
              <a:t>4 estágios principais: bomba, caldeira, turbina e condensador</a:t>
            </a:r>
          </a:p>
          <a:p>
            <a:r>
              <a:rPr lang="pt-BR" dirty="0"/>
              <a:t>Estágio 1 </a:t>
            </a:r>
            <a:r>
              <a:rPr lang="pt-BR" dirty="0">
                <a:sym typeface="Wingdings" panose="05000000000000000000" pitchFamily="2" charset="2"/>
              </a:rPr>
              <a:t> Entrada da turbina</a:t>
            </a:r>
          </a:p>
          <a:p>
            <a:r>
              <a:rPr lang="pt-BR" dirty="0">
                <a:sym typeface="Wingdings" panose="05000000000000000000" pitchFamily="2" charset="2"/>
              </a:rPr>
              <a:t>Estágio 2  Entrada do condensador</a:t>
            </a:r>
          </a:p>
          <a:p>
            <a:r>
              <a:rPr lang="pt-BR" dirty="0">
                <a:sym typeface="Wingdings" panose="05000000000000000000" pitchFamily="2" charset="2"/>
              </a:rPr>
              <a:t>Estágio 3  Entrada da bomba</a:t>
            </a:r>
          </a:p>
          <a:p>
            <a:r>
              <a:rPr lang="pt-BR" dirty="0">
                <a:sym typeface="Wingdings" panose="05000000000000000000" pitchFamily="2" charset="2"/>
              </a:rPr>
              <a:t>Estágio 4  Entrada da caldeira</a:t>
            </a:r>
            <a:endParaRPr lang="pt-BR" dirty="0"/>
          </a:p>
          <a:p>
            <a:pPr marL="0" indent="0">
              <a:buNone/>
            </a:pPr>
            <a:endParaRPr lang="pt-BR" dirty="0">
              <a:effectLst/>
            </a:endParaRPr>
          </a:p>
          <a:p>
            <a:pPr marL="0" indent="0">
              <a:buNone/>
            </a:pPr>
            <a:endParaRPr lang="pt-BR" dirty="0">
              <a:effectLst/>
            </a:endParaRPr>
          </a:p>
          <a:p>
            <a:endParaRPr lang="pt-BR" dirty="0"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16B146D6-612D-46F9-95B2-A39FACBFA0A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9" y="424241"/>
            <a:ext cx="861333" cy="848140"/>
          </a:xfrm>
          <a:prstGeom prst="rect">
            <a:avLst/>
          </a:pr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8406FC1-AB42-485F-ABB9-17ACFC948F25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718" y="2481853"/>
            <a:ext cx="3772426" cy="291505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723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sz="3200" dirty="0"/>
              <a:t>Diagrama do Ciclo Rankine ideal ( T </a:t>
            </a:r>
            <a:r>
              <a:rPr lang="pt-BR" sz="3200" i="1" dirty="0"/>
              <a:t>versus</a:t>
            </a:r>
            <a:r>
              <a:rPr lang="pt-BR" sz="3200" dirty="0"/>
              <a:t> s )</a:t>
            </a:r>
          </a:p>
          <a:p>
            <a:r>
              <a:rPr lang="pt-BR" dirty="0"/>
              <a:t>Transformação 1 </a:t>
            </a:r>
            <a:r>
              <a:rPr lang="pt-BR" dirty="0">
                <a:sym typeface="Wingdings" panose="05000000000000000000" pitchFamily="2" charset="2"/>
              </a:rPr>
              <a:t> 2: expansão isentrópica na turbina </a:t>
            </a:r>
            <a:endParaRPr lang="pt-BR" dirty="0"/>
          </a:p>
          <a:p>
            <a:r>
              <a:rPr lang="pt-BR" dirty="0"/>
              <a:t>Transformação 2 </a:t>
            </a:r>
            <a:r>
              <a:rPr lang="pt-BR" dirty="0">
                <a:sym typeface="Wingdings" panose="05000000000000000000" pitchFamily="2" charset="2"/>
              </a:rPr>
              <a:t> 3: condensação isotérmica e isobárica no condensador</a:t>
            </a:r>
            <a:endParaRPr lang="pt-BR" dirty="0"/>
          </a:p>
          <a:p>
            <a:r>
              <a:rPr lang="pt-BR" dirty="0"/>
              <a:t>Transformação 3 </a:t>
            </a:r>
            <a:r>
              <a:rPr lang="pt-BR" dirty="0">
                <a:sym typeface="Wingdings" panose="05000000000000000000" pitchFamily="2" charset="2"/>
              </a:rPr>
              <a:t> 4: compressão isentrópica na bomba</a:t>
            </a:r>
          </a:p>
          <a:p>
            <a:r>
              <a:rPr lang="pt-BR" dirty="0">
                <a:sym typeface="Wingdings" panose="05000000000000000000" pitchFamily="2" charset="2"/>
              </a:rPr>
              <a:t>Transformação 4  1: aquecimento e evaporação na caldeira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51A40C4-F661-47CE-B067-34D2D56CAC8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33" y="2398575"/>
            <a:ext cx="4139172" cy="32998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47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5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2|2.7|3.1|11.9|27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2|2.3|5.8|8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4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8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1341</TotalTime>
  <Words>1680</Words>
  <Application>Microsoft Office PowerPoint</Application>
  <PresentationFormat>Widescreen</PresentationFormat>
  <Paragraphs>176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Arial</vt:lpstr>
      <vt:lpstr>Bookman Old Style</vt:lpstr>
      <vt:lpstr>Cambria Math</vt:lpstr>
      <vt:lpstr>Rockwell</vt:lpstr>
      <vt:lpstr>Damask</vt:lpstr>
      <vt:lpstr>Centro de tecnologia - ufc CURSO DE ENGENHARIA MECÂNICA </vt:lpstr>
      <vt:lpstr> Centro de tecnologia - ufc CURSO DE ENGENHARIA MECÂNICA </vt:lpstr>
      <vt:lpstr> Centro de tecnologia - ufc CURSO DE ENGENHARIA MECÂNICA </vt:lpstr>
      <vt:lpstr> Centro de tecnologia - ufc CURSO DE ENGENHARIA MECÂNICA </vt:lpstr>
      <vt:lpstr>   Centro de tecnologia - ufc CURSO DE ENGENHARIA MECÂNICA 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Mecânica UFC </dc:title>
  <dc:creator>Davi Navarro</dc:creator>
  <cp:lastModifiedBy>Davi Navarro</cp:lastModifiedBy>
  <cp:revision>92</cp:revision>
  <dcterms:created xsi:type="dcterms:W3CDTF">2021-03-24T09:34:02Z</dcterms:created>
  <dcterms:modified xsi:type="dcterms:W3CDTF">2021-04-04T18:05:40Z</dcterms:modified>
</cp:coreProperties>
</file>